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7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095" autoAdjust="0"/>
  </p:normalViewPr>
  <p:slideViewPr>
    <p:cSldViewPr snapToGrid="0" snapToObjects="1">
      <p:cViewPr>
        <p:scale>
          <a:sx n="114" d="100"/>
          <a:sy n="114" d="100"/>
        </p:scale>
        <p:origin x="-90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E457A-33AB-EA47-A0BF-9A919E0236F6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86305-F94B-D243-9BE7-70A1CCF9E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86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exam scenario on page 148 of the 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Lagemaat</a:t>
            </a:r>
            <a:r>
              <a:rPr lang="en-US" baseline="0" dirty="0" smtClean="0"/>
              <a:t> book.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86305-F94B-D243-9BE7-70A1CCF9E1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03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Humans have</a:t>
            </a:r>
            <a:r>
              <a:rPr lang="en-US" baseline="0" dirty="0" smtClean="0"/>
              <a:t> these social emotions.</a:t>
            </a:r>
          </a:p>
          <a:p>
            <a:r>
              <a:rPr lang="en-US" baseline="0" dirty="0" smtClean="0"/>
              <a:t>Also the idea of change in belief – is you see what you believe is a snake, then you experience fear.  But when realize that it is a rope, fear dissipates.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86305-F94B-D243-9BE7-70A1CCF9E1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2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0783486-2230-3B4C-9C90-EF1AB8DF9A0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F30121C-1D89-854E-9C90-5A6E9A2DA0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EMOTION -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BMIS TOK – Term 1 – 2012</a:t>
            </a:r>
          </a:p>
          <a:p>
            <a:r>
              <a:rPr lang="en-US" dirty="0" smtClean="0"/>
              <a:t>This presentation is an adaptation of Chapter 6 of Richard van de </a:t>
            </a:r>
            <a:r>
              <a:rPr lang="en-US" dirty="0" err="1" smtClean="0"/>
              <a:t>Lagemaat’s</a:t>
            </a:r>
            <a:r>
              <a:rPr lang="en-US" dirty="0" smtClean="0"/>
              <a:t> ˆTheory of Knowledge for the IB Diploma (2011)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Distorts our other ways of knowing:</a:t>
            </a:r>
          </a:p>
          <a:p>
            <a:pPr lvl="1"/>
            <a:r>
              <a:rPr lang="en-US" dirty="0" smtClean="0"/>
              <a:t>Perception – emotional </a:t>
            </a:r>
            <a:r>
              <a:rPr lang="en-US" dirty="0" err="1" smtClean="0"/>
              <a:t>colouring</a:t>
            </a:r>
            <a:r>
              <a:rPr lang="en-US" dirty="0" smtClean="0"/>
              <a:t> – “love is blind”</a:t>
            </a:r>
          </a:p>
          <a:p>
            <a:pPr lvl="1"/>
            <a:r>
              <a:rPr lang="en-US" dirty="0" smtClean="0"/>
              <a:t>Reason – “my way or the highway”</a:t>
            </a:r>
          </a:p>
          <a:p>
            <a:pPr lvl="1"/>
            <a:r>
              <a:rPr lang="en-US" dirty="0" smtClean="0"/>
              <a:t>Language – use emotional and biased language</a:t>
            </a:r>
          </a:p>
          <a:p>
            <a:pPr lvl="1"/>
            <a:endParaRPr lang="en-US" dirty="0"/>
          </a:p>
          <a:p>
            <a:r>
              <a:rPr lang="en-US" dirty="0" err="1" smtClean="0"/>
              <a:t>Rationalisations</a:t>
            </a:r>
            <a:r>
              <a:rPr lang="en-US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What do we do when we rationalize?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Examples?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story of the fox and the grapes (p.152)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cigarette smoker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Test was unfair!!!!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88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IRRATIONAL BEHAVIOUR</a:t>
            </a:r>
          </a:p>
          <a:p>
            <a:endParaRPr lang="en-US" dirty="0"/>
          </a:p>
          <a:p>
            <a:r>
              <a:rPr lang="en-US" dirty="0" smtClean="0"/>
              <a:t>Do we act rationally?  As consumers?  How do economists see us?</a:t>
            </a:r>
          </a:p>
          <a:p>
            <a:endParaRPr lang="en-US" dirty="0"/>
          </a:p>
          <a:p>
            <a:r>
              <a:rPr lang="en-US" dirty="0" smtClean="0"/>
              <a:t>Stoics – ancient philosophers – focused on the idea of “apathy” – “without passion” </a:t>
            </a:r>
          </a:p>
          <a:p>
            <a:endParaRPr lang="en-US" dirty="0"/>
          </a:p>
          <a:p>
            <a:r>
              <a:rPr lang="en-US" dirty="0" smtClean="0"/>
              <a:t>But what would life be like if there were no emotions?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19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 – source of knowledge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about Spock? De </a:t>
            </a:r>
            <a:r>
              <a:rPr lang="en-US" dirty="0" err="1" smtClean="0"/>
              <a:t>Lagemaat</a:t>
            </a:r>
            <a:r>
              <a:rPr lang="en-US" dirty="0" smtClean="0"/>
              <a:t> presents Steven </a:t>
            </a:r>
            <a:r>
              <a:rPr lang="en-US" dirty="0" err="1" smtClean="0"/>
              <a:t>Pinker’s</a:t>
            </a:r>
            <a:r>
              <a:rPr lang="en-US" dirty="0" smtClean="0"/>
              <a:t> view of Spock as being in control of emotions rather than without emotion.</a:t>
            </a:r>
          </a:p>
          <a:p>
            <a:endParaRPr lang="en-US" dirty="0"/>
          </a:p>
          <a:p>
            <a:r>
              <a:rPr lang="en-US" dirty="0" smtClean="0"/>
              <a:t>Research on those with brain damage resulting in no emotion – psychologist Antonio </a:t>
            </a:r>
            <a:r>
              <a:rPr lang="en-US" dirty="0" err="1" smtClean="0"/>
              <a:t>Damasio</a:t>
            </a:r>
            <a:r>
              <a:rPr lang="en-US" dirty="0" smtClean="0"/>
              <a:t> – patient who had brain damage to emotion – could no longer make decisions.</a:t>
            </a:r>
          </a:p>
          <a:p>
            <a:endParaRPr lang="en-US" dirty="0"/>
          </a:p>
          <a:p>
            <a:r>
              <a:rPr lang="en-US" dirty="0" smtClean="0"/>
              <a:t>Emotion – Reason – a continuum – we can gauge how rational our emotion 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8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Aristotle (384-322 BCE)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“Anyone can be angry – that is easy.  But to be angry with the right person to the right degree, at the right time, for the right purpose and in the right way – that is not easy.”</a:t>
            </a:r>
          </a:p>
          <a:p>
            <a:endParaRPr lang="en-US" dirty="0"/>
          </a:p>
          <a:p>
            <a:r>
              <a:rPr lang="en-US" dirty="0" smtClean="0"/>
              <a:t>Two examples from </a:t>
            </a:r>
            <a:r>
              <a:rPr lang="en-US" dirty="0" err="1" smtClean="0"/>
              <a:t>Lagemaat</a:t>
            </a:r>
            <a:r>
              <a:rPr lang="en-US" dirty="0" smtClean="0"/>
              <a:t> – p. 157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09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Intuition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intuition is?  Discuss in your groups.</a:t>
            </a:r>
          </a:p>
          <a:p>
            <a:endParaRPr lang="en-US" dirty="0"/>
          </a:p>
          <a:p>
            <a:r>
              <a:rPr lang="en-US" dirty="0" smtClean="0"/>
              <a:t>Core intuitions – the basic ones about life, etc.</a:t>
            </a:r>
          </a:p>
          <a:p>
            <a:r>
              <a:rPr lang="en-US" dirty="0" smtClean="0"/>
              <a:t>Subject-specific intuitions – in areas of knowledge</a:t>
            </a:r>
          </a:p>
          <a:p>
            <a:r>
              <a:rPr lang="en-US" dirty="0" smtClean="0"/>
              <a:t>Social intuitions – about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5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this class, did you typically think of emotion as one of the ways of knowing?</a:t>
            </a:r>
          </a:p>
          <a:p>
            <a:r>
              <a:rPr lang="en-US" dirty="0" smtClean="0"/>
              <a:t>When you make decisions, do you use emotions to do so?</a:t>
            </a:r>
          </a:p>
          <a:p>
            <a:r>
              <a:rPr lang="en-US" dirty="0" smtClean="0"/>
              <a:t>Does this change for different types of decisions?</a:t>
            </a:r>
          </a:p>
          <a:p>
            <a:r>
              <a:rPr lang="en-US" dirty="0" smtClean="0"/>
              <a:t>Explain</a:t>
            </a:r>
          </a:p>
          <a:p>
            <a:endParaRPr lang="en-US" dirty="0"/>
          </a:p>
          <a:p>
            <a:r>
              <a:rPr lang="en-US" dirty="0" smtClean="0"/>
              <a:t>Discuss in your groups – 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5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Emotions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Happiness</a:t>
            </a:r>
          </a:p>
          <a:p>
            <a:r>
              <a:rPr lang="en-US" dirty="0" smtClean="0"/>
              <a:t>Sadness</a:t>
            </a:r>
          </a:p>
          <a:p>
            <a:r>
              <a:rPr lang="en-US" dirty="0" smtClean="0"/>
              <a:t>Fear</a:t>
            </a:r>
          </a:p>
          <a:p>
            <a:r>
              <a:rPr lang="en-US" dirty="0" smtClean="0"/>
              <a:t>Anger</a:t>
            </a:r>
          </a:p>
          <a:p>
            <a:r>
              <a:rPr lang="en-US" dirty="0" smtClean="0"/>
              <a:t>Surprise</a:t>
            </a:r>
          </a:p>
          <a:p>
            <a:r>
              <a:rPr lang="en-US" dirty="0" smtClean="0"/>
              <a:t>Disgust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People identify these with faces depicting them all across the world</a:t>
            </a:r>
          </a:p>
          <a:p>
            <a:r>
              <a:rPr lang="en-US" dirty="0" smtClean="0"/>
              <a:t>Children born deaf and blind naturally show them.</a:t>
            </a:r>
          </a:p>
          <a:p>
            <a:r>
              <a:rPr lang="en-US" dirty="0" smtClean="0"/>
              <a:t>But are there differences by culture on how much they are shown?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James-Lange 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“the emotions are essentially </a:t>
            </a:r>
            <a:r>
              <a:rPr lang="en-US" i="1" dirty="0" smtClean="0"/>
              <a:t>physical</a:t>
            </a:r>
            <a:r>
              <a:rPr lang="en-US" dirty="0" smtClean="0"/>
              <a:t> in nature, and bodily changes come before, and cause, emotional changes.” (de </a:t>
            </a:r>
            <a:r>
              <a:rPr lang="en-US" dirty="0" err="1" smtClean="0"/>
              <a:t>Lagemaat</a:t>
            </a:r>
            <a:r>
              <a:rPr lang="en-US" dirty="0" smtClean="0"/>
              <a:t>, p. 148)</a:t>
            </a:r>
          </a:p>
          <a:p>
            <a:r>
              <a:rPr lang="en-US" dirty="0" smtClean="0"/>
              <a:t>So the idea is that if you take away the physical symptoms then the emotion goes away.</a:t>
            </a:r>
          </a:p>
          <a:p>
            <a:r>
              <a:rPr lang="en-US" dirty="0" smtClean="0"/>
              <a:t>Also you can create an emotion by copying the physical symptoms.</a:t>
            </a:r>
          </a:p>
          <a:p>
            <a:r>
              <a:rPr lang="en-US" dirty="0" smtClean="0"/>
              <a:t>When you EMPATHISE with someone you take on the physical symptoms – the mood.</a:t>
            </a:r>
          </a:p>
          <a:p>
            <a:endParaRPr lang="en-US" dirty="0"/>
          </a:p>
          <a:p>
            <a:r>
              <a:rPr lang="en-US" dirty="0" smtClean="0"/>
              <a:t>BUT IS ALL THIS TALK TOO PHYSICAL – our beliefs are involved too – de </a:t>
            </a:r>
            <a:r>
              <a:rPr lang="en-US" dirty="0" err="1" smtClean="0"/>
              <a:t>Lagemaat</a:t>
            </a:r>
            <a:r>
              <a:rPr lang="en-US" dirty="0" smtClean="0"/>
              <a:t> argues this is how we are different from a dog.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4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0" y="0"/>
            <a:ext cx="4585040" cy="59329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2842" y="5932918"/>
            <a:ext cx="6425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</a:t>
            </a:r>
            <a:r>
              <a:rPr lang="en-US" sz="1000" dirty="0" err="1" smtClean="0"/>
              <a:t>www.google.mw</a:t>
            </a:r>
            <a:r>
              <a:rPr lang="en-US" sz="1000" dirty="0" smtClean="0"/>
              <a:t>/</a:t>
            </a:r>
            <a:r>
              <a:rPr lang="en-US" sz="1000" dirty="0" err="1" smtClean="0"/>
              <a:t>imgres?imgurl</a:t>
            </a:r>
            <a:r>
              <a:rPr lang="en-US" sz="1000" dirty="0" smtClean="0"/>
              <a:t>=http://</a:t>
            </a:r>
            <a:r>
              <a:rPr lang="en-US" sz="1000" dirty="0" err="1" smtClean="0"/>
              <a:t>upload.wikimedia.org</a:t>
            </a:r>
            <a:r>
              <a:rPr lang="en-US" sz="1000" dirty="0" smtClean="0"/>
              <a:t>/</a:t>
            </a:r>
            <a:r>
              <a:rPr lang="en-US" sz="1000" dirty="0" err="1" smtClean="0"/>
              <a:t>wikipedia</a:t>
            </a:r>
            <a:r>
              <a:rPr lang="en-US" sz="1000" dirty="0" smtClean="0"/>
              <a:t>/en/archive/f/f4/20090829082327!The_Scream.jpg&amp;imgrefurl=http://</a:t>
            </a:r>
            <a:r>
              <a:rPr lang="en-US" sz="1000" dirty="0" err="1" smtClean="0"/>
              <a:t>en.wikipedia.org</a:t>
            </a:r>
            <a:r>
              <a:rPr lang="en-US" sz="1000" dirty="0" smtClean="0"/>
              <a:t>/wiki/</a:t>
            </a:r>
            <a:r>
              <a:rPr lang="en-US" sz="1000" dirty="0" err="1" smtClean="0"/>
              <a:t>File:The_Scream.jpg&amp;h</a:t>
            </a:r>
            <a:r>
              <a:rPr lang="en-US" sz="1000" dirty="0" smtClean="0"/>
              <a:t>=1052&amp;w=813&amp;sz=150&amp;tbnid=p93zxVwuY_9qyM:&amp;</a:t>
            </a:r>
            <a:r>
              <a:rPr lang="en-US" sz="1000" dirty="0" err="1" smtClean="0"/>
              <a:t>tbnh</a:t>
            </a:r>
            <a:r>
              <a:rPr lang="en-US" sz="1000" dirty="0" smtClean="0"/>
              <a:t>=90&amp;tbnw=70&amp;zoom=1&amp;usg=__eYEC3tHcKQVzoxbHWqGJx5ruS4I=&amp;</a:t>
            </a:r>
            <a:r>
              <a:rPr lang="en-US" sz="1000" dirty="0" err="1" smtClean="0"/>
              <a:t>docid</a:t>
            </a:r>
            <a:r>
              <a:rPr lang="en-US" sz="1000" dirty="0" smtClean="0"/>
              <a:t>=FPvV0qo5lYz_nM&amp;sa=</a:t>
            </a:r>
            <a:r>
              <a:rPr lang="en-US" sz="1000" dirty="0" err="1" smtClean="0"/>
              <a:t>X&amp;ei</a:t>
            </a:r>
            <a:r>
              <a:rPr lang="en-US" sz="1000" dirty="0" smtClean="0"/>
              <a:t>=T-ipUNmjFqGb0QWluYC4Cg&amp;ved=0CCIQ9QEwAA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8003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Scream</a:t>
            </a:r>
            <a:r>
              <a:rPr lang="en-US" dirty="0" smtClean="0"/>
              <a:t> by </a:t>
            </a:r>
            <a:r>
              <a:rPr lang="en-US" dirty="0" err="1" smtClean="0"/>
              <a:t>Edvard</a:t>
            </a:r>
            <a:r>
              <a:rPr lang="en-US" dirty="0" smtClean="0"/>
              <a:t> Munch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respond to the emotion in the painting?</a:t>
            </a:r>
          </a:p>
          <a:p>
            <a:r>
              <a:rPr lang="en-US" dirty="0" smtClean="0"/>
              <a:t>If the human was a dog, how would you respond?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75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Emotions -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Ambition</a:t>
            </a:r>
          </a:p>
          <a:p>
            <a:r>
              <a:rPr lang="en-US" dirty="0" smtClean="0"/>
              <a:t>Contempt</a:t>
            </a:r>
          </a:p>
          <a:p>
            <a:r>
              <a:rPr lang="en-US" dirty="0" smtClean="0"/>
              <a:t>Embarrassment</a:t>
            </a:r>
          </a:p>
          <a:p>
            <a:r>
              <a:rPr lang="en-US" dirty="0" smtClean="0"/>
              <a:t>Envy</a:t>
            </a:r>
          </a:p>
          <a:p>
            <a:r>
              <a:rPr lang="en-US" dirty="0" smtClean="0"/>
              <a:t>Gratitude</a:t>
            </a:r>
          </a:p>
          <a:p>
            <a:r>
              <a:rPr lang="en-US" dirty="0" smtClean="0"/>
              <a:t>Guilt</a:t>
            </a:r>
          </a:p>
          <a:p>
            <a:r>
              <a:rPr lang="en-US" dirty="0" smtClean="0"/>
              <a:t>Indignation</a:t>
            </a:r>
          </a:p>
          <a:p>
            <a:r>
              <a:rPr lang="en-US" dirty="0" smtClean="0"/>
              <a:t>Jealousy</a:t>
            </a:r>
          </a:p>
          <a:p>
            <a:r>
              <a:rPr lang="en-US" dirty="0" smtClean="0"/>
              <a:t>Pride</a:t>
            </a:r>
          </a:p>
          <a:p>
            <a:r>
              <a:rPr lang="en-US" dirty="0" smtClean="0"/>
              <a:t>Shame</a:t>
            </a:r>
          </a:p>
          <a:p>
            <a:r>
              <a:rPr lang="en-US" dirty="0" smtClean="0"/>
              <a:t>Sympathy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212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 – the stuff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Emotion gives us energy to get things done</a:t>
            </a:r>
          </a:p>
          <a:p>
            <a:r>
              <a:rPr lang="en-US" dirty="0" smtClean="0"/>
              <a:t>Thomas Edison:  “Genius is one per cent inspiration and ninety-nine per cent perspiration.”</a:t>
            </a:r>
          </a:p>
          <a:p>
            <a:r>
              <a:rPr lang="en-US" dirty="0" smtClean="0"/>
              <a:t>Academic work is often not thrilled with excitement but marked by lots of hard work, failure and boredom with a later pay-off.</a:t>
            </a:r>
          </a:p>
        </p:txBody>
      </p:sp>
    </p:spTree>
    <p:extLst>
      <p:ext uri="{BB962C8B-B14F-4D97-AF65-F5344CB8AC3E}">
        <p14:creationId xmlns:p14="http://schemas.microsoft.com/office/powerpoint/2010/main" val="2490183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Emotions as WOK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Emotions –</a:t>
            </a:r>
            <a:r>
              <a:rPr lang="en-US" dirty="0"/>
              <a:t> </a:t>
            </a:r>
            <a:r>
              <a:rPr lang="en-US" dirty="0" smtClean="0"/>
              <a:t>obstacle to knowledge</a:t>
            </a:r>
          </a:p>
          <a:p>
            <a:r>
              <a:rPr lang="en-US" dirty="0" smtClean="0"/>
              <a:t>Emotion – source of knowledge</a:t>
            </a:r>
          </a:p>
          <a:p>
            <a:r>
              <a:rPr lang="en-US" dirty="0" smtClean="0"/>
              <a:t>Intuition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87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484</TotalTime>
  <Words>682</Words>
  <Application>Microsoft Office PowerPoint</Application>
  <PresentationFormat>On-screen Show (4:3)</PresentationFormat>
  <Paragraphs>93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Essential</vt:lpstr>
      <vt:lpstr>EMOTION - TOK</vt:lpstr>
      <vt:lpstr>EMOTION</vt:lpstr>
      <vt:lpstr>Primary Emotions</vt:lpstr>
      <vt:lpstr>James-Lange Theory</vt:lpstr>
      <vt:lpstr>PowerPoint Presentation</vt:lpstr>
      <vt:lpstr>The Scream by Edvard Munch </vt:lpstr>
      <vt:lpstr>Social Emotions - HUMANS</vt:lpstr>
      <vt:lpstr>Emotion – the stuff of energy</vt:lpstr>
      <vt:lpstr>Emotions as WOK</vt:lpstr>
      <vt:lpstr>Obstacles</vt:lpstr>
      <vt:lpstr>Obstacles</vt:lpstr>
      <vt:lpstr>Emotion – source of knowledge </vt:lpstr>
      <vt:lpstr>Aristotle (384-322 BCE)</vt:lpstr>
      <vt:lpstr>Intuition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 - TOK</dc:title>
  <dc:creator>Kimberly Schooley</dc:creator>
  <cp:lastModifiedBy>Shane O'loghlin</cp:lastModifiedBy>
  <cp:revision>11</cp:revision>
  <dcterms:created xsi:type="dcterms:W3CDTF">2012-11-19T07:43:43Z</dcterms:created>
  <dcterms:modified xsi:type="dcterms:W3CDTF">2012-11-19T16:33:36Z</dcterms:modified>
</cp:coreProperties>
</file>